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  <p:sldId id="259" r:id="rId5"/>
    <p:sldId id="263" r:id="rId6"/>
    <p:sldId id="264" r:id="rId7"/>
    <p:sldId id="265" r:id="rId8"/>
    <p:sldId id="268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B9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6" autoAdjust="0"/>
    <p:restoredTop sz="94660" autoAdjust="0"/>
  </p:normalViewPr>
  <p:slideViewPr>
    <p:cSldViewPr snapToGrid="0">
      <p:cViewPr varScale="1">
        <p:scale>
          <a:sx n="96" d="100"/>
          <a:sy n="96" d="100"/>
        </p:scale>
        <p:origin x="84" y="18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nz 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5745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niel- Logos Vo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>
            <a:extLst>
              <a:ext uri="{FF2B5EF4-FFF2-40B4-BE49-F238E27FC236}">
                <a16:creationId xmlns:a16="http://schemas.microsoft.com/office/drawing/2014/main" id="{BC39DFC7-F147-4596-BC42-FFF137D09F25}"/>
              </a:ext>
            </a:extLst>
          </p:cNvPr>
          <p:cNvSpPr/>
          <p:nvPr userDrawn="1"/>
        </p:nvSpPr>
        <p:spPr>
          <a:xfrm>
            <a:off x="7175500" y="-12692"/>
            <a:ext cx="10312400" cy="687069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32573233-5E82-4073-A730-FD034589588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56283" cy="1855304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95827D5B-7F3B-469D-AADD-5564C7F04B2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70513"/>
            <a:ext cx="1490468" cy="14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755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niel- Logos Fa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F4A9ADB6-0D6A-439A-A376-5EF3FD067E08}"/>
              </a:ext>
            </a:extLst>
          </p:cNvPr>
          <p:cNvSpPr/>
          <p:nvPr userDrawn="1"/>
        </p:nvSpPr>
        <p:spPr>
          <a:xfrm>
            <a:off x="7175500" y="-12692"/>
            <a:ext cx="10312400" cy="6870692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01E32DBC-D54A-4B52-808D-50AD37588239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0"/>
            <a:ext cx="1458000" cy="1854000"/>
          </a:xfrm>
          <a:prstGeom prst="rect">
            <a:avLst/>
          </a:prstGeom>
          <a:blipFill dpi="0" rotWithShape="1">
            <a:blip r:embed="rId3">
              <a:alphaModFix amt="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6463E832-F259-427B-8304-094303905E58}"/>
              </a:ext>
            </a:extLst>
          </p:cNvPr>
          <p:cNvSpPr/>
          <p:nvPr userDrawn="1"/>
        </p:nvSpPr>
        <p:spPr>
          <a:xfrm>
            <a:off x="0" y="5371200"/>
            <a:ext cx="1490400" cy="1486800"/>
          </a:xfrm>
          <a:prstGeom prst="rect">
            <a:avLst/>
          </a:prstGeom>
          <a:blipFill dpi="0" rotWithShape="1">
            <a:blip r:embed="rId4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44581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 mit Logos Gebetswa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6FDA26ED-7C10-4BE9-A975-A610B47F9E25}"/>
              </a:ext>
            </a:extLst>
          </p:cNvPr>
          <p:cNvSpPr/>
          <p:nvPr userDrawn="1"/>
        </p:nvSpPr>
        <p:spPr>
          <a:xfrm>
            <a:off x="0" y="5371200"/>
            <a:ext cx="1490400" cy="1486800"/>
          </a:xfrm>
          <a:prstGeom prst="rect">
            <a:avLst/>
          </a:pr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B69A950D-0F92-461A-AF0F-05B5B3CD5ECE}"/>
              </a:ext>
            </a:extLst>
          </p:cNvPr>
          <p:cNvSpPr txBox="1"/>
          <p:nvPr userDrawn="1"/>
        </p:nvSpPr>
        <p:spPr>
          <a:xfrm>
            <a:off x="0" y="0"/>
            <a:ext cx="12192000" cy="972000"/>
          </a:xfrm>
          <a:prstGeom prst="rect">
            <a:avLst/>
          </a:prstGeom>
          <a:gradFill>
            <a:gsLst>
              <a:gs pos="100000">
                <a:schemeClr val="accent1">
                  <a:lumMod val="5000"/>
                  <a:lumOff val="95000"/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4400" dirty="0">
                <a:solidFill>
                  <a:srgbClr val="C00000"/>
                </a:solidFill>
                <a:latin typeface="Titillium Web" panose="00000500000000000000" pitchFamily="2" charset="0"/>
              </a:rPr>
              <a:t>Gebetswache Lindenberg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9FA72E93-B8C2-4951-B4CB-903DD468DCA0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0"/>
            <a:ext cx="1458000" cy="1854000"/>
          </a:xfrm>
          <a:prstGeom prst="rect">
            <a:avLst/>
          </a:prstGeom>
          <a:blipFill dpi="0" rotWithShape="1">
            <a:blip r:embed="rId3">
              <a:alphaModFix amt="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36793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 mit Logos Rich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6FDA26ED-7C10-4BE9-A975-A610B47F9E25}"/>
              </a:ext>
            </a:extLst>
          </p:cNvPr>
          <p:cNvSpPr/>
          <p:nvPr userDrawn="1"/>
        </p:nvSpPr>
        <p:spPr>
          <a:xfrm>
            <a:off x="0" y="5371200"/>
            <a:ext cx="1490400" cy="1486800"/>
          </a:xfrm>
          <a:prstGeom prst="rect">
            <a:avLst/>
          </a:pr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B69A950D-0F92-461A-AF0F-05B5B3CD5ECE}"/>
              </a:ext>
            </a:extLst>
          </p:cNvPr>
          <p:cNvSpPr txBox="1"/>
          <p:nvPr userDrawn="1"/>
        </p:nvSpPr>
        <p:spPr>
          <a:xfrm>
            <a:off x="0" y="0"/>
            <a:ext cx="12192000" cy="972000"/>
          </a:xfrm>
          <a:prstGeom prst="rect">
            <a:avLst/>
          </a:prstGeom>
          <a:gradFill>
            <a:gsLst>
              <a:gs pos="100000">
                <a:schemeClr val="accent1">
                  <a:lumMod val="5000"/>
                  <a:lumOff val="95000"/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4400" dirty="0">
                <a:solidFill>
                  <a:srgbClr val="C00000"/>
                </a:solidFill>
                <a:latin typeface="Titillium Web" panose="00000500000000000000" pitchFamily="2" charset="0"/>
              </a:rPr>
              <a:t>Zeitschrift Richtung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9FA72E93-B8C2-4951-B4CB-903DD468DCA0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0"/>
            <a:ext cx="1458000" cy="1854000"/>
          </a:xfrm>
          <a:prstGeom prst="rect">
            <a:avLst/>
          </a:prstGeom>
          <a:blipFill dpi="0" rotWithShape="1">
            <a:blip r:embed="rId3">
              <a:alphaModFix amt="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0823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77812C-0A40-45E5-B781-F6A00A5E0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EDA6E4D-7BEA-44C3-A2F8-3E17D81D66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85AB355-8A3C-4662-94C5-07A1CAAFF3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C84F3EA-53F8-469B-863C-7E6F9315301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4BBDA0-06B2-4BCC-9F6E-47D7CC195637}" type="datetimeFigureOut">
              <a:rPr lang="de-DE" smtClean="0"/>
              <a:t>13.10.2023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F41ECB1-A895-4F37-B3BE-A6386B342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3F6ED10-2DEC-4C77-8D05-D940B0FC1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9E2A27-07F7-4699-8B16-BFC65B9C51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20310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platzhalter 8">
            <a:extLst>
              <a:ext uri="{FF2B5EF4-FFF2-40B4-BE49-F238E27FC236}">
                <a16:creationId xmlns:a16="http://schemas.microsoft.com/office/drawing/2014/main" id="{FDE1CF79-DB52-44A3-92EF-CDA1F101C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000" y="72000"/>
            <a:ext cx="996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820541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7" r:id="rId5"/>
    <p:sldLayoutId id="2147483656" r:id="rId6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microsoft.com/office/2007/relationships/hdphoto" Target="../media/hdphoto3.wdp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microsoft.com/office/2007/relationships/hdphoto" Target="../media/hdphoto5.wdp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jp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31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>
            <a:extLst>
              <a:ext uri="{FF2B5EF4-FFF2-40B4-BE49-F238E27FC236}">
                <a16:creationId xmlns:a16="http://schemas.microsoft.com/office/drawing/2014/main" id="{A32F9D63-6EDA-4950-964B-E014CB4AD794}"/>
              </a:ext>
            </a:extLst>
          </p:cNvPr>
          <p:cNvSpPr/>
          <p:nvPr/>
        </p:nvSpPr>
        <p:spPr>
          <a:xfrm>
            <a:off x="7175500" y="-12692"/>
            <a:ext cx="10312400" cy="687069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FC6FB97-09F8-4A92-A5D8-28296F46DFA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66282" y="4476867"/>
            <a:ext cx="3816350" cy="2027286"/>
          </a:xfrm>
          <a:prstGeom prst="rect">
            <a:avLst/>
          </a:prstGeom>
          <a:solidFill>
            <a:srgbClr val="FBB900">
              <a:alpha val="84000"/>
            </a:srgbClr>
          </a:solidFill>
        </p:spPr>
        <p:txBody>
          <a:bodyPr wrap="square" lIns="360000" tIns="252000" rIns="360000" bIns="252000">
            <a:spAutoFit/>
          </a:bodyPr>
          <a:lstStyle/>
          <a:p>
            <a:pPr algn="ctr">
              <a:lnSpc>
                <a:spcPts val="4000"/>
              </a:lnSpc>
            </a:pPr>
            <a:r>
              <a:rPr lang="de-DE" sz="2800" b="1" dirty="0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  <a:t>WEIL ICH IM</a:t>
            </a:r>
            <a:br>
              <a:rPr lang="de-DE" sz="2800" b="1" dirty="0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</a:br>
            <a:r>
              <a:rPr lang="de-DE" sz="2800" b="1" dirty="0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  <a:t>GEBET MEINEN</a:t>
            </a:r>
            <a:br>
              <a:rPr lang="de-DE" sz="2800" b="1" dirty="0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</a:br>
            <a:r>
              <a:rPr lang="de-DE" sz="2800" b="1" dirty="0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  <a:t>FRIEDEN FINDE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B3957C07-B8EE-45DE-A98E-D528676B49D6}"/>
              </a:ext>
            </a:extLst>
          </p:cNvPr>
          <p:cNvSpPr txBox="1"/>
          <p:nvPr/>
        </p:nvSpPr>
        <p:spPr>
          <a:xfrm>
            <a:off x="2218749" y="138919"/>
            <a:ext cx="8754320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0" dirty="0">
                <a:solidFill>
                  <a:srgbClr val="990000"/>
                </a:solidFill>
                <a:latin typeface="Titillium Web" panose="00000500000000000000" pitchFamily="2" charset="0"/>
              </a:rPr>
              <a:t>Katholisches Männerwerk </a:t>
            </a:r>
          </a:p>
          <a:p>
            <a:r>
              <a:rPr lang="de-DE" sz="4400" dirty="0">
                <a:solidFill>
                  <a:srgbClr val="990000"/>
                </a:solidFill>
                <a:latin typeface="Titillium Web" panose="00000500000000000000" pitchFamily="2" charset="0"/>
              </a:rPr>
              <a:t>der Erzdiözese Freiburg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FB2BA4F-854D-425A-9673-3ABD7E8AA0F8}"/>
              </a:ext>
            </a:extLst>
          </p:cNvPr>
          <p:cNvSpPr txBox="1"/>
          <p:nvPr/>
        </p:nvSpPr>
        <p:spPr>
          <a:xfrm>
            <a:off x="2300000" y="2567245"/>
            <a:ext cx="47942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de-DE" sz="2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Unsere </a:t>
            </a:r>
            <a:r>
              <a:rPr lang="de-DE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Leitsätze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de-DE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Gebetswache Lindenberg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de-DE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Bruder Klaus von der Flüe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de-DE" sz="2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Zeitschrift </a:t>
            </a:r>
            <a:r>
              <a:rPr lang="de-DE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„Richtung“</a:t>
            </a:r>
          </a:p>
        </p:txBody>
      </p:sp>
    </p:spTree>
    <p:extLst>
      <p:ext uri="{BB962C8B-B14F-4D97-AF65-F5344CB8AC3E}">
        <p14:creationId xmlns:p14="http://schemas.microsoft.com/office/powerpoint/2010/main" val="20070894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>
            <a:extLst>
              <a:ext uri="{FF2B5EF4-FFF2-40B4-BE49-F238E27FC236}">
                <a16:creationId xmlns:a16="http://schemas.microsoft.com/office/drawing/2014/main" id="{3C090F88-4074-40E0-8DEB-7CBE7906E898}"/>
              </a:ext>
            </a:extLst>
          </p:cNvPr>
          <p:cNvSpPr txBox="1"/>
          <p:nvPr/>
        </p:nvSpPr>
        <p:spPr>
          <a:xfrm>
            <a:off x="2146867" y="1456080"/>
            <a:ext cx="8737034" cy="2025509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b="1" dirty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Wir sind </a:t>
            </a:r>
          </a:p>
          <a:p>
            <a:endParaRPr lang="de-DE" b="1" dirty="0">
              <a:solidFill>
                <a:srgbClr val="C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eine offene Gemeinschaft von Männern, die in der römisch katholischen Kirche verwurzelt sind. </a:t>
            </a:r>
            <a:b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Das christliche Menschenbild prägt und leitet uns.</a:t>
            </a:r>
            <a:endParaRPr lang="de-DE" sz="4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90C8855-8A3B-46BC-A36A-B915A831BD72}"/>
              </a:ext>
            </a:extLst>
          </p:cNvPr>
          <p:cNvSpPr txBox="1"/>
          <p:nvPr/>
        </p:nvSpPr>
        <p:spPr>
          <a:xfrm>
            <a:off x="2147316" y="3905254"/>
            <a:ext cx="8736585" cy="2302508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b="1" dirty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Uns leitet</a:t>
            </a:r>
          </a:p>
          <a:p>
            <a:r>
              <a:rPr lang="de-DE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de-DE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Das Handeln Gottes in der Welt.</a:t>
            </a:r>
            <a:b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Wir haben die Zusage des Evangeliums, dass das Reich Gottes bereits angebrochen ist, besonders dort, wo es gelingt, mutig gegen jede Art von Ungerechtigkeiten vorzugehen.</a:t>
            </a:r>
            <a:endParaRPr lang="de-DE" sz="4400" dirty="0">
              <a:solidFill>
                <a:srgbClr val="99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5911525-CBBF-4391-A480-4BA35A9E1ABF}"/>
              </a:ext>
            </a:extLst>
          </p:cNvPr>
          <p:cNvSpPr txBox="1"/>
          <p:nvPr/>
        </p:nvSpPr>
        <p:spPr>
          <a:xfrm>
            <a:off x="2019600" y="217634"/>
            <a:ext cx="4940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dirty="0">
                <a:solidFill>
                  <a:srgbClr val="C00000"/>
                </a:solidFill>
                <a:latin typeface="Titillium Web" panose="00000500000000000000" pitchFamily="2" charset="0"/>
              </a:rPr>
              <a:t>Unsere Leitsätze</a:t>
            </a:r>
          </a:p>
        </p:txBody>
      </p:sp>
    </p:spTree>
    <p:extLst>
      <p:ext uri="{BB962C8B-B14F-4D97-AF65-F5344CB8AC3E}">
        <p14:creationId xmlns:p14="http://schemas.microsoft.com/office/powerpoint/2010/main" val="31889077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>
            <a:extLst>
              <a:ext uri="{FF2B5EF4-FFF2-40B4-BE49-F238E27FC236}">
                <a16:creationId xmlns:a16="http://schemas.microsoft.com/office/drawing/2014/main" id="{3C090F88-4074-40E0-8DEB-7CBE7906E898}"/>
              </a:ext>
            </a:extLst>
          </p:cNvPr>
          <p:cNvSpPr txBox="1"/>
          <p:nvPr/>
        </p:nvSpPr>
        <p:spPr>
          <a:xfrm>
            <a:off x="2146867" y="1456080"/>
            <a:ext cx="8737034" cy="174851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b="1" dirty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Wir wollen</a:t>
            </a:r>
          </a:p>
          <a:p>
            <a:endParaRPr lang="de-DE" b="1" dirty="0">
              <a:solidFill>
                <a:srgbClr val="C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Männern Zugänge zur befreienden Botschaft des Evangeliums vermitteln. </a:t>
            </a:r>
            <a:b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Wir setzen an ihrer Lebenswirklichkeit an und gehen von ihren Fragen und Themen aus. 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90C8855-8A3B-46BC-A36A-B915A831BD72}"/>
              </a:ext>
            </a:extLst>
          </p:cNvPr>
          <p:cNvSpPr txBox="1"/>
          <p:nvPr/>
        </p:nvSpPr>
        <p:spPr>
          <a:xfrm>
            <a:off x="2147316" y="3905254"/>
            <a:ext cx="8736585" cy="1471511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b="1" dirty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Wir veranstalten</a:t>
            </a:r>
          </a:p>
          <a:p>
            <a:r>
              <a:rPr lang="de-DE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de-DE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Vorträge, Besinnungstage, Wallfahrten und Gottesdienste vor Ort, in den Dekanaten und Regionen.</a:t>
            </a:r>
            <a:endParaRPr lang="de-DE" sz="4400" dirty="0">
              <a:solidFill>
                <a:srgbClr val="99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5911525-CBBF-4391-A480-4BA35A9E1ABF}"/>
              </a:ext>
            </a:extLst>
          </p:cNvPr>
          <p:cNvSpPr txBox="1"/>
          <p:nvPr/>
        </p:nvSpPr>
        <p:spPr>
          <a:xfrm>
            <a:off x="2019600" y="217634"/>
            <a:ext cx="4940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dirty="0">
                <a:solidFill>
                  <a:srgbClr val="C00000"/>
                </a:solidFill>
                <a:latin typeface="Titillium Web" panose="00000500000000000000" pitchFamily="2" charset="0"/>
              </a:rPr>
              <a:t>Unsere Leitsätze</a:t>
            </a:r>
          </a:p>
        </p:txBody>
      </p:sp>
    </p:spTree>
    <p:extLst>
      <p:ext uri="{BB962C8B-B14F-4D97-AF65-F5344CB8AC3E}">
        <p14:creationId xmlns:p14="http://schemas.microsoft.com/office/powerpoint/2010/main" val="40404134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feld 14">
            <a:extLst>
              <a:ext uri="{FF2B5EF4-FFF2-40B4-BE49-F238E27FC236}">
                <a16:creationId xmlns:a16="http://schemas.microsoft.com/office/drawing/2014/main" id="{5A88E47D-7655-4C09-AD7D-CDCB85790543}"/>
              </a:ext>
            </a:extLst>
          </p:cNvPr>
          <p:cNvSpPr txBox="1"/>
          <p:nvPr/>
        </p:nvSpPr>
        <p:spPr>
          <a:xfrm>
            <a:off x="2146867" y="1456080"/>
            <a:ext cx="8737034" cy="2579507"/>
          </a:xfrm>
          <a:prstGeom prst="rect">
            <a:avLst/>
          </a:prstGeom>
          <a:solidFill>
            <a:schemeClr val="bg1">
              <a:alpha val="87000"/>
            </a:schemeClr>
          </a:solidFill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Woche für Woche eines Jahres kommen Gruppen von Männern aus der Erzdiözese Freiburg zur "Gebetswache der Männer" auf den Lindenberg bei St. Peter im Schwarzwald. 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Betend halten sie Wache vor dem Allerheiligsten. 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Nicht nur ihre persönlichen Anliegen und die Anliegen der Kirche bringen sie ins Gebet. 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Vor allem beten sie für den Frieden in der Welt.</a:t>
            </a:r>
          </a:p>
        </p:txBody>
      </p:sp>
    </p:spTree>
    <p:extLst>
      <p:ext uri="{BB962C8B-B14F-4D97-AF65-F5344CB8AC3E}">
        <p14:creationId xmlns:p14="http://schemas.microsoft.com/office/powerpoint/2010/main" val="190003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feld 14">
            <a:extLst>
              <a:ext uri="{FF2B5EF4-FFF2-40B4-BE49-F238E27FC236}">
                <a16:creationId xmlns:a16="http://schemas.microsoft.com/office/drawing/2014/main" id="{5A88E47D-7655-4C09-AD7D-CDCB85790543}"/>
              </a:ext>
            </a:extLst>
          </p:cNvPr>
          <p:cNvSpPr txBox="1"/>
          <p:nvPr/>
        </p:nvSpPr>
        <p:spPr>
          <a:xfrm>
            <a:off x="2146867" y="1456080"/>
            <a:ext cx="7514369" cy="2579507"/>
          </a:xfrm>
          <a:prstGeom prst="rect">
            <a:avLst/>
          </a:prstGeom>
          <a:solidFill>
            <a:schemeClr val="bg1">
              <a:alpha val="74000"/>
            </a:schemeClr>
          </a:solidFill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dirty="0" smtClean="0"/>
              <a:t>Jährlich </a:t>
            </a:r>
            <a:r>
              <a:rPr lang="de-DE" dirty="0"/>
              <a:t>kommen </a:t>
            </a:r>
            <a:r>
              <a:rPr lang="de-DE" dirty="0" smtClean="0"/>
              <a:t>über</a:t>
            </a:r>
            <a:r>
              <a:rPr lang="de-DE" dirty="0" smtClean="0"/>
              <a:t> </a:t>
            </a:r>
            <a:r>
              <a:rPr lang="de-DE" dirty="0"/>
              <a:t>8</a:t>
            </a:r>
            <a:r>
              <a:rPr lang="de-DE" dirty="0" smtClean="0"/>
              <a:t>00 </a:t>
            </a:r>
            <a:r>
              <a:rPr lang="de-DE" dirty="0"/>
              <a:t>Männer auf den Lindenberg. </a:t>
            </a:r>
          </a:p>
          <a:p>
            <a:endParaRPr lang="de-DE" dirty="0"/>
          </a:p>
          <a:p>
            <a:r>
              <a:rPr lang="de-DE" dirty="0"/>
              <a:t>Hilfreich für Geist, Leib und Seele.</a:t>
            </a:r>
          </a:p>
          <a:p>
            <a:endParaRPr lang="de-DE" dirty="0"/>
          </a:p>
          <a:p>
            <a:r>
              <a:rPr lang="de-DE" dirty="0"/>
              <a:t>Mit Gleichgesinnten die Gegenwart Gottes erfahren.</a:t>
            </a:r>
          </a:p>
          <a:p>
            <a:endParaRPr lang="de-DE" dirty="0"/>
          </a:p>
          <a:p>
            <a:r>
              <a:rPr lang="de-DE" dirty="0"/>
              <a:t>Gestärkt für den Alltag.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47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 contrast="10000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feld 14">
            <a:extLst>
              <a:ext uri="{FF2B5EF4-FFF2-40B4-BE49-F238E27FC236}">
                <a16:creationId xmlns:a16="http://schemas.microsoft.com/office/drawing/2014/main" id="{5A88E47D-7655-4C09-AD7D-CDCB85790543}"/>
              </a:ext>
            </a:extLst>
          </p:cNvPr>
          <p:cNvSpPr txBox="1"/>
          <p:nvPr/>
        </p:nvSpPr>
        <p:spPr>
          <a:xfrm>
            <a:off x="1934431" y="985026"/>
            <a:ext cx="7994660" cy="2302508"/>
          </a:xfrm>
          <a:prstGeom prst="rect">
            <a:avLst/>
          </a:prstGeom>
          <a:solidFill>
            <a:schemeClr val="bg1">
              <a:alpha val="74000"/>
            </a:schemeClr>
          </a:solidFill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dirty="0" smtClean="0"/>
              <a:t>Unter </a:t>
            </a:r>
            <a:r>
              <a:rPr lang="de-DE" dirty="0"/>
              <a:t>Männern </a:t>
            </a:r>
            <a:r>
              <a:rPr lang="de-DE" dirty="0" smtClean="0"/>
              <a:t>Gemeinschaft erfahren.</a:t>
            </a:r>
          </a:p>
          <a:p>
            <a:endParaRPr lang="de-DE" dirty="0" smtClean="0"/>
          </a:p>
          <a:p>
            <a:r>
              <a:rPr lang="de-DE" dirty="0" smtClean="0"/>
              <a:t>Zeit </a:t>
            </a:r>
            <a:r>
              <a:rPr lang="de-DE" dirty="0"/>
              <a:t>für Gespräche und Aktivitäten.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einer außergewöhnlich schönen Landschaft</a:t>
            </a:r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Sehr gute Verpflegung in einem modernen Haus.</a:t>
            </a:r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36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5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>
            <a:extLst>
              <a:ext uri="{FF2B5EF4-FFF2-40B4-BE49-F238E27FC236}">
                <a16:creationId xmlns:a16="http://schemas.microsoft.com/office/drawing/2014/main" id="{B0419D47-5298-4FCD-9F4F-95F01EA3F1A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0">
                <a:schemeClr val="accent1">
                  <a:lumMod val="5000"/>
                  <a:lumOff val="95000"/>
                </a:schemeClr>
              </a:gs>
              <a:gs pos="92500">
                <a:srgbClr val="F7F9FC">
                  <a:alpha val="80000"/>
                </a:srgbClr>
              </a:gs>
              <a:gs pos="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: diagonal liegende Ecken abgerundet 6">
            <a:extLst>
              <a:ext uri="{FF2B5EF4-FFF2-40B4-BE49-F238E27FC236}">
                <a16:creationId xmlns:a16="http://schemas.microsoft.com/office/drawing/2014/main" id="{EC9B38E5-5ED5-44D8-80D7-1EBBF8B2E957}"/>
              </a:ext>
            </a:extLst>
          </p:cNvPr>
          <p:cNvSpPr>
            <a:spLocks noChangeAspect="1"/>
          </p:cNvSpPr>
          <p:nvPr/>
        </p:nvSpPr>
        <p:spPr>
          <a:xfrm>
            <a:off x="4512867" y="1959386"/>
            <a:ext cx="2928000" cy="2196000"/>
          </a:xfrm>
          <a:prstGeom prst="round2DiagRect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: diagonal liegende Ecken abgerundet 7">
            <a:extLst>
              <a:ext uri="{FF2B5EF4-FFF2-40B4-BE49-F238E27FC236}">
                <a16:creationId xmlns:a16="http://schemas.microsoft.com/office/drawing/2014/main" id="{CF12AA50-1DCE-4A24-8103-34E8221360E4}"/>
              </a:ext>
            </a:extLst>
          </p:cNvPr>
          <p:cNvSpPr>
            <a:spLocks noChangeAspect="1"/>
          </p:cNvSpPr>
          <p:nvPr/>
        </p:nvSpPr>
        <p:spPr>
          <a:xfrm>
            <a:off x="826052" y="1952484"/>
            <a:ext cx="2926800" cy="2196000"/>
          </a:xfrm>
          <a:prstGeom prst="round2DiagRect">
            <a:avLst/>
          </a:pr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5000" contrast="1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: diagonal liegende Ecken abgerundet 8">
            <a:extLst>
              <a:ext uri="{FF2B5EF4-FFF2-40B4-BE49-F238E27FC236}">
                <a16:creationId xmlns:a16="http://schemas.microsoft.com/office/drawing/2014/main" id="{4362772D-BABB-4375-B2FE-348955556381}"/>
              </a:ext>
            </a:extLst>
          </p:cNvPr>
          <p:cNvSpPr>
            <a:spLocks noChangeAspect="1"/>
          </p:cNvSpPr>
          <p:nvPr/>
        </p:nvSpPr>
        <p:spPr>
          <a:xfrm>
            <a:off x="8200882" y="1952484"/>
            <a:ext cx="2926800" cy="2196000"/>
          </a:xfrm>
          <a:prstGeom prst="round2DiagRect">
            <a:avLst/>
          </a:prstGeom>
          <a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1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87693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6F7DBD33-73F0-4F96-8127-D109D80466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0">
                <a:schemeClr val="accent1">
                  <a:lumMod val="5000"/>
                  <a:lumOff val="95000"/>
                </a:schemeClr>
              </a:gs>
              <a:gs pos="92500">
                <a:srgbClr val="F7F9FC">
                  <a:alpha val="80000"/>
                </a:srgbClr>
              </a:gs>
              <a:gs pos="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: diagonal liegende Ecken abgerundet 2">
            <a:extLst>
              <a:ext uri="{FF2B5EF4-FFF2-40B4-BE49-F238E27FC236}">
                <a16:creationId xmlns:a16="http://schemas.microsoft.com/office/drawing/2014/main" id="{39462086-4226-4608-9950-3A037F4040D3}"/>
              </a:ext>
            </a:extLst>
          </p:cNvPr>
          <p:cNvSpPr>
            <a:spLocks noChangeAspect="1"/>
          </p:cNvSpPr>
          <p:nvPr/>
        </p:nvSpPr>
        <p:spPr>
          <a:xfrm>
            <a:off x="4512867" y="1959386"/>
            <a:ext cx="2928000" cy="2196000"/>
          </a:xfrm>
          <a:prstGeom prst="round2DiagRect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Rechteck: diagonal liegende Ecken abgerundet 3">
            <a:extLst>
              <a:ext uri="{FF2B5EF4-FFF2-40B4-BE49-F238E27FC236}">
                <a16:creationId xmlns:a16="http://schemas.microsoft.com/office/drawing/2014/main" id="{4EE28140-BD50-4695-9DE3-1152F24F6814}"/>
              </a:ext>
            </a:extLst>
          </p:cNvPr>
          <p:cNvSpPr>
            <a:spLocks noChangeAspect="1"/>
          </p:cNvSpPr>
          <p:nvPr/>
        </p:nvSpPr>
        <p:spPr>
          <a:xfrm>
            <a:off x="826052" y="1952484"/>
            <a:ext cx="2926800" cy="2196000"/>
          </a:xfrm>
          <a:prstGeom prst="round2Diag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hteck: diagonal liegende Ecken abgerundet 4">
            <a:extLst>
              <a:ext uri="{FF2B5EF4-FFF2-40B4-BE49-F238E27FC236}">
                <a16:creationId xmlns:a16="http://schemas.microsoft.com/office/drawing/2014/main" id="{49F5FC69-EC94-40A0-9C0D-663A187137BD}"/>
              </a:ext>
            </a:extLst>
          </p:cNvPr>
          <p:cNvSpPr>
            <a:spLocks noChangeAspect="1"/>
          </p:cNvSpPr>
          <p:nvPr/>
        </p:nvSpPr>
        <p:spPr>
          <a:xfrm>
            <a:off x="8200882" y="1952484"/>
            <a:ext cx="2926800" cy="2196000"/>
          </a:xfrm>
          <a:prstGeom prst="round2DiagRect">
            <a:avLst/>
          </a:prstGeom>
          <a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1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71396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8778E800-D747-42C4-9733-8701B0B7555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0">
                <a:schemeClr val="accent1">
                  <a:lumMod val="5000"/>
                  <a:lumOff val="95000"/>
                </a:schemeClr>
              </a:gs>
              <a:gs pos="5000">
                <a:schemeClr val="bg1">
                  <a:alpha val="11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: diagonal liegende Ecken abgerundet 2">
            <a:extLst>
              <a:ext uri="{FF2B5EF4-FFF2-40B4-BE49-F238E27FC236}">
                <a16:creationId xmlns:a16="http://schemas.microsoft.com/office/drawing/2014/main" id="{27C9E6B1-8D7C-474C-8C76-D48AD50E3269}"/>
              </a:ext>
            </a:extLst>
          </p:cNvPr>
          <p:cNvSpPr>
            <a:spLocks noChangeAspect="1"/>
          </p:cNvSpPr>
          <p:nvPr/>
        </p:nvSpPr>
        <p:spPr>
          <a:xfrm>
            <a:off x="4512867" y="1959386"/>
            <a:ext cx="2928000" cy="2196000"/>
          </a:xfrm>
          <a:prstGeom prst="round2Diag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Rechteck: diagonal liegende Ecken abgerundet 3">
            <a:extLst>
              <a:ext uri="{FF2B5EF4-FFF2-40B4-BE49-F238E27FC236}">
                <a16:creationId xmlns:a16="http://schemas.microsoft.com/office/drawing/2014/main" id="{6C01F846-4572-4BEB-9D8E-671B135472F5}"/>
              </a:ext>
            </a:extLst>
          </p:cNvPr>
          <p:cNvSpPr>
            <a:spLocks noChangeAspect="1"/>
          </p:cNvSpPr>
          <p:nvPr/>
        </p:nvSpPr>
        <p:spPr>
          <a:xfrm>
            <a:off x="826052" y="1952484"/>
            <a:ext cx="2926800" cy="2196000"/>
          </a:xfrm>
          <a:prstGeom prst="round2Diag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hteck: diagonal liegende Ecken abgerundet 4">
            <a:extLst>
              <a:ext uri="{FF2B5EF4-FFF2-40B4-BE49-F238E27FC236}">
                <a16:creationId xmlns:a16="http://schemas.microsoft.com/office/drawing/2014/main" id="{B9F29B3B-EEF7-4C82-B1E1-C42E12419AED}"/>
              </a:ext>
            </a:extLst>
          </p:cNvPr>
          <p:cNvSpPr>
            <a:spLocks noChangeAspect="1"/>
          </p:cNvSpPr>
          <p:nvPr/>
        </p:nvSpPr>
        <p:spPr>
          <a:xfrm>
            <a:off x="8200882" y="1952484"/>
            <a:ext cx="3270682" cy="2196000"/>
          </a:xfrm>
          <a:prstGeom prst="round2Diag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17365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89518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12951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feld 14">
            <a:extLst>
              <a:ext uri="{FF2B5EF4-FFF2-40B4-BE49-F238E27FC236}">
                <a16:creationId xmlns:a16="http://schemas.microsoft.com/office/drawing/2014/main" id="{5A88E47D-7655-4C09-AD7D-CDCB85790543}"/>
              </a:ext>
            </a:extLst>
          </p:cNvPr>
          <p:cNvSpPr txBox="1"/>
          <p:nvPr/>
        </p:nvSpPr>
        <p:spPr>
          <a:xfrm>
            <a:off x="2146867" y="1456080"/>
            <a:ext cx="8737034" cy="2856506"/>
          </a:xfrm>
          <a:prstGeom prst="rect">
            <a:avLst/>
          </a:prstGeom>
          <a:solidFill>
            <a:schemeClr val="bg1">
              <a:alpha val="87000"/>
            </a:schemeClr>
          </a:solidFill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Die Tage auf dem Lindenberg sind abwechslungsreich.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Gemeinsame Gottesdienste und </a:t>
            </a:r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Gesprächsrunden.</a:t>
            </a:r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Eucharistische Anbetung in Kleingruppen. </a:t>
            </a:r>
          </a:p>
          <a:p>
            <a:endParaRPr lang="de-DE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6-7 Gruppen wechseln sich ab – tagsüber jeweils 1 h, in den Nachtstunden 2h Wache</a:t>
            </a:r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Freie Zeiten zur eigenen Gestaltung</a:t>
            </a:r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5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feld 14">
            <a:extLst>
              <a:ext uri="{FF2B5EF4-FFF2-40B4-BE49-F238E27FC236}">
                <a16:creationId xmlns:a16="http://schemas.microsoft.com/office/drawing/2014/main" id="{5A88E47D-7655-4C09-AD7D-CDCB85790543}"/>
              </a:ext>
            </a:extLst>
          </p:cNvPr>
          <p:cNvSpPr txBox="1"/>
          <p:nvPr/>
        </p:nvSpPr>
        <p:spPr>
          <a:xfrm>
            <a:off x="2146867" y="1456080"/>
            <a:ext cx="8737034" cy="4241500"/>
          </a:xfrm>
          <a:prstGeom prst="rect">
            <a:avLst/>
          </a:prstGeom>
          <a:solidFill>
            <a:schemeClr val="bg1">
              <a:alpha val="78000"/>
            </a:schemeClr>
          </a:solidFill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b="1" dirty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Wie hat alles begonnen?</a:t>
            </a:r>
          </a:p>
          <a:p>
            <a:endParaRPr lang="de-DE" b="1" dirty="0">
              <a:solidFill>
                <a:srgbClr val="C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/>
              <a:t>1955 hat eine Gruppe von Männern aus der Erzdiözese Freiburg am Grab des Heiligen Bruder Klaus die Reise von Bundeskanzler Dr. Konrad Adenauer nach Moskau betend begleitet</a:t>
            </a:r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Ergebnis: Freilassung </a:t>
            </a:r>
            <a:r>
              <a:rPr lang="de-DE" dirty="0"/>
              <a:t>der letzten deutschen Kriegsgefangenen aus Russland</a:t>
            </a:r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/>
              <a:t>Geburtsstunde der Gebetswache auf dem Lindenberg.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/>
              <a:t>Prälat Alois Stiefvater, der damalige Diözesanmännerseelsorger, gab die Anregung, nach dem Vorbild der Gebetswache auf dem </a:t>
            </a:r>
            <a:r>
              <a:rPr lang="de-DE" dirty="0" err="1"/>
              <a:t>Odilienberg</a:t>
            </a:r>
            <a:r>
              <a:rPr lang="de-DE" dirty="0"/>
              <a:t> im Elsass nun auch auf dem Lindenberg im Schwarzwald eine Männergebetswache zu initiieren.</a:t>
            </a:r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27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uiExpand="1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FBC86E9A-387C-4638-9D93-2AB7A515F604}"/>
              </a:ext>
            </a:extLst>
          </p:cNvPr>
          <p:cNvSpPr>
            <a:spLocks noChangeAspect="1"/>
          </p:cNvSpPr>
          <p:nvPr/>
        </p:nvSpPr>
        <p:spPr>
          <a:xfrm>
            <a:off x="9357602" y="909981"/>
            <a:ext cx="3229546" cy="4841461"/>
          </a:xfrm>
          <a:prstGeom prst="rect">
            <a:avLst/>
          </a:prstGeom>
          <a:blipFill dpi="0" rotWithShape="1">
            <a:blip r:embed="rId3">
              <a:alphaModFix amt="88000"/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EF3B9B37-72D4-419E-9A5F-5E612BB004F4}"/>
              </a:ext>
            </a:extLst>
          </p:cNvPr>
          <p:cNvSpPr txBox="1"/>
          <p:nvPr/>
        </p:nvSpPr>
        <p:spPr>
          <a:xfrm>
            <a:off x="2146867" y="1456080"/>
            <a:ext cx="7933620" cy="2302508"/>
          </a:xfrm>
          <a:prstGeom prst="rect">
            <a:avLst/>
          </a:prstGeom>
          <a:solidFill>
            <a:schemeClr val="bg1">
              <a:alpha val="78000"/>
            </a:schemeClr>
          </a:solidFill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b="1" dirty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Bruder Klaus von der Flüe, Patron der Gebetswache</a:t>
            </a:r>
          </a:p>
          <a:p>
            <a:endParaRPr lang="de-DE" b="1" dirty="0">
              <a:solidFill>
                <a:srgbClr val="C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 smtClean="0"/>
              <a:t>Friedensstifter, Nationalheiliger der Schweiz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Zeichen </a:t>
            </a:r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 Antwort durch </a:t>
            </a:r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Gebet</a:t>
            </a: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Vorbild für Gebet um Frieden und Versöhnung</a:t>
            </a:r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build="allAtOnce" animBg="1"/>
      <p:bldP spid="7" grpId="2" build="allAtOnce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EF3B9B37-72D4-419E-9A5F-5E612BB004F4}"/>
              </a:ext>
            </a:extLst>
          </p:cNvPr>
          <p:cNvSpPr txBox="1"/>
          <p:nvPr/>
        </p:nvSpPr>
        <p:spPr>
          <a:xfrm>
            <a:off x="2377777" y="3303353"/>
            <a:ext cx="7933620" cy="1748510"/>
          </a:xfrm>
          <a:prstGeom prst="rect">
            <a:avLst/>
          </a:prstGeom>
          <a:solidFill>
            <a:schemeClr val="bg1">
              <a:alpha val="78000"/>
            </a:schemeClr>
          </a:solidFill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b="1" dirty="0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Seit 70 Jahre pilgert das Männerwerk nach </a:t>
            </a:r>
            <a:r>
              <a:rPr lang="de-DE" b="1" dirty="0" err="1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Flüeli</a:t>
            </a:r>
            <a:endParaRPr lang="de-DE" b="1" dirty="0" smtClean="0">
              <a:solidFill>
                <a:srgbClr val="C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de-DE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zum Ursprung der Gebetswache</a:t>
            </a:r>
          </a:p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	</a:t>
            </a:r>
          </a:p>
          <a:p>
            <a:r>
              <a:rPr lang="de-DE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Ein Ort mit einer besonderen Atmosphäre.</a:t>
            </a:r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60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uiExpand="1" build="allAtOnce" animBg="1"/>
      <p:bldP spid="3" grpId="2" uiExpand="1" build="allAtOnce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7BB967B8-B0C6-4B66-A857-88E1D67F68FE}"/>
              </a:ext>
            </a:extLst>
          </p:cNvPr>
          <p:cNvSpPr txBox="1"/>
          <p:nvPr/>
        </p:nvSpPr>
        <p:spPr>
          <a:xfrm>
            <a:off x="2146867" y="1456080"/>
            <a:ext cx="7933620" cy="2487174"/>
          </a:xfrm>
          <a:prstGeom prst="rect">
            <a:avLst/>
          </a:prstGeom>
          <a:solidFill>
            <a:schemeClr val="bg1">
              <a:alpha val="78000"/>
            </a:schemeClr>
          </a:solidFill>
          <a:ln w="19050">
            <a:solidFill>
              <a:srgbClr val="FFC000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sz="2400" dirty="0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Sie </a:t>
            </a:r>
            <a:r>
              <a:rPr lang="de-DE" sz="2400" dirty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sind herzlich </a:t>
            </a:r>
            <a:r>
              <a:rPr lang="de-DE" sz="2400" dirty="0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eingeladen, sich der Gebetswache</a:t>
            </a:r>
            <a:br>
              <a:rPr lang="de-DE" sz="2400" dirty="0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de-DE" sz="2400" dirty="0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anzuschließen!</a:t>
            </a:r>
          </a:p>
          <a:p>
            <a:endParaRPr lang="de-DE" sz="2400" dirty="0">
              <a:solidFill>
                <a:srgbClr val="C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de-DE" sz="2400" dirty="0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Zum Kennenlernen können Sie 2-3 Tage </a:t>
            </a:r>
            <a:br>
              <a:rPr lang="de-DE" sz="2400" dirty="0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de-DE" sz="2400" dirty="0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oder eine ganze Woche teilnehmen.</a:t>
            </a:r>
            <a:endParaRPr lang="de-DE" sz="2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61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uiExpand="1" build="allAtOnce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>
            <a:extLst>
              <a:ext uri="{FF2B5EF4-FFF2-40B4-BE49-F238E27FC236}">
                <a16:creationId xmlns:a16="http://schemas.microsoft.com/office/drawing/2014/main" id="{8977F05F-AD0E-4B48-905B-2DB5CDDA49A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0">
                <a:schemeClr val="accent1">
                  <a:lumMod val="5000"/>
                  <a:lumOff val="95000"/>
                </a:schemeClr>
              </a:gs>
              <a:gs pos="5000">
                <a:schemeClr val="bg1">
                  <a:alpha val="11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 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A1DE22D0-5CA4-4A14-AA25-BB0ED1296DBC}"/>
              </a:ext>
            </a:extLst>
          </p:cNvPr>
          <p:cNvSpPr txBox="1"/>
          <p:nvPr/>
        </p:nvSpPr>
        <p:spPr>
          <a:xfrm>
            <a:off x="2245606" y="1022491"/>
            <a:ext cx="7933620" cy="1471511"/>
          </a:xfrm>
          <a:prstGeom prst="rect">
            <a:avLst/>
          </a:prstGeom>
          <a:solidFill>
            <a:schemeClr val="bg1">
              <a:alpha val="78000"/>
            </a:schemeClr>
          </a:solidFill>
          <a:ln w="12700">
            <a:noFill/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dirty="0"/>
              <a:t>Die „</a:t>
            </a:r>
            <a:r>
              <a:rPr lang="de-DE" dirty="0" err="1"/>
              <a:t>richtung</a:t>
            </a:r>
            <a:r>
              <a:rPr lang="de-DE" dirty="0"/>
              <a:t>“ ist unser Informations- und Nachrichtenmedium.</a:t>
            </a:r>
            <a:br>
              <a:rPr lang="de-DE" dirty="0"/>
            </a:br>
            <a:r>
              <a:rPr lang="de-DE" dirty="0"/>
              <a:t>Sie erscheint in 9 Ausgaben das Jahr über und wird an fast 3000 Adressen versendet.</a:t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>Die „</a:t>
            </a:r>
            <a:r>
              <a:rPr lang="de-DE" dirty="0" err="1"/>
              <a:t>richtung</a:t>
            </a:r>
            <a:r>
              <a:rPr lang="de-DE" dirty="0"/>
              <a:t>“ wird über </a:t>
            </a:r>
            <a:r>
              <a:rPr lang="de-DE" dirty="0" smtClean="0"/>
              <a:t>die </a:t>
            </a:r>
            <a:r>
              <a:rPr lang="de-DE" dirty="0" err="1" smtClean="0"/>
              <a:t>allgem</a:t>
            </a:r>
            <a:r>
              <a:rPr lang="de-DE" dirty="0" smtClean="0"/>
              <a:t>. Spendenbeiträge </a:t>
            </a:r>
            <a:r>
              <a:rPr lang="de-DE" dirty="0"/>
              <a:t>an das Männerwerk finanziert.</a:t>
            </a:r>
            <a:endParaRPr lang="de-DE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CDF23CAA-5301-4CD2-9925-7561BA6A2A72}"/>
              </a:ext>
            </a:extLst>
          </p:cNvPr>
          <p:cNvSpPr>
            <a:spLocks noChangeAspect="1"/>
          </p:cNvSpPr>
          <p:nvPr/>
        </p:nvSpPr>
        <p:spPr>
          <a:xfrm>
            <a:off x="838248" y="3429000"/>
            <a:ext cx="1880329" cy="252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AC87A406-7480-46F5-A99D-A29267F521E4}"/>
              </a:ext>
            </a:extLst>
          </p:cNvPr>
          <p:cNvSpPr>
            <a:spLocks noChangeAspect="1"/>
          </p:cNvSpPr>
          <p:nvPr/>
        </p:nvSpPr>
        <p:spPr>
          <a:xfrm>
            <a:off x="2987309" y="3429000"/>
            <a:ext cx="1880329" cy="2520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EE940BE9-42E3-4F46-8C4C-5ADB1651C2A5}"/>
              </a:ext>
            </a:extLst>
          </p:cNvPr>
          <p:cNvSpPr>
            <a:spLocks noChangeAspect="1"/>
          </p:cNvSpPr>
          <p:nvPr/>
        </p:nvSpPr>
        <p:spPr>
          <a:xfrm>
            <a:off x="5136370" y="3429000"/>
            <a:ext cx="1880329" cy="2520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70747F9-965C-4D20-A32D-A6233E92A725}"/>
              </a:ext>
            </a:extLst>
          </p:cNvPr>
          <p:cNvSpPr>
            <a:spLocks noChangeAspect="1"/>
          </p:cNvSpPr>
          <p:nvPr/>
        </p:nvSpPr>
        <p:spPr>
          <a:xfrm>
            <a:off x="7285431" y="3429000"/>
            <a:ext cx="1880329" cy="2520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29CEF52-7898-45BC-A2D3-FA6856EDF8BE}"/>
              </a:ext>
            </a:extLst>
          </p:cNvPr>
          <p:cNvSpPr>
            <a:spLocks noChangeAspect="1"/>
          </p:cNvSpPr>
          <p:nvPr/>
        </p:nvSpPr>
        <p:spPr>
          <a:xfrm>
            <a:off x="9434492" y="3429000"/>
            <a:ext cx="1880329" cy="2520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540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33C20DA5-EA80-4AAA-9C0C-18D405316C88}"/>
              </a:ext>
            </a:extLst>
          </p:cNvPr>
          <p:cNvSpPr txBox="1"/>
          <p:nvPr/>
        </p:nvSpPr>
        <p:spPr>
          <a:xfrm>
            <a:off x="2218749" y="138919"/>
            <a:ext cx="8754320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0" dirty="0">
                <a:solidFill>
                  <a:srgbClr val="990000"/>
                </a:solidFill>
                <a:latin typeface="Titillium Web" panose="00000500000000000000" pitchFamily="2" charset="0"/>
              </a:rPr>
              <a:t>Katholisches Männerwerk </a:t>
            </a:r>
          </a:p>
          <a:p>
            <a:r>
              <a:rPr lang="de-DE" sz="4400" dirty="0">
                <a:solidFill>
                  <a:srgbClr val="990000"/>
                </a:solidFill>
                <a:latin typeface="Titillium Web" panose="00000500000000000000" pitchFamily="2" charset="0"/>
              </a:rPr>
              <a:t>der Erzdiözese Freiburg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48496717-09E9-4C57-ADAD-FD4C6B324579}"/>
              </a:ext>
            </a:extLst>
          </p:cNvPr>
          <p:cNvSpPr txBox="1">
            <a:spLocks/>
          </p:cNvSpPr>
          <p:nvPr/>
        </p:nvSpPr>
        <p:spPr>
          <a:xfrm>
            <a:off x="8066282" y="4476867"/>
            <a:ext cx="3816350" cy="2027286"/>
          </a:xfrm>
          <a:prstGeom prst="rect">
            <a:avLst/>
          </a:prstGeom>
          <a:solidFill>
            <a:srgbClr val="FBB900">
              <a:alpha val="84000"/>
            </a:srgbClr>
          </a:solidFill>
        </p:spPr>
        <p:txBody>
          <a:bodyPr vert="horz" wrap="square" lIns="360000" tIns="252000" rIns="360000" bIns="25200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4000"/>
              </a:lnSpc>
            </a:pPr>
            <a:r>
              <a:rPr lang="de-DE" sz="2800" b="1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  <a:t>WEIL ICH IM</a:t>
            </a:r>
            <a:br>
              <a:rPr lang="de-DE" sz="2800" b="1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</a:br>
            <a:r>
              <a:rPr lang="de-DE" sz="2800" b="1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  <a:t>GEBET MEINEN</a:t>
            </a:r>
            <a:br>
              <a:rPr lang="de-DE" sz="2800" b="1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</a:br>
            <a:r>
              <a:rPr lang="de-DE" sz="2800" b="1">
                <a:solidFill>
                  <a:schemeClr val="bg1"/>
                </a:solidFill>
                <a:effectLst>
                  <a:outerShdw blurRad="50800" dir="5400000" algn="ctr" rotWithShape="0">
                    <a:srgbClr val="000000">
                      <a:alpha val="43137"/>
                    </a:srgbClr>
                  </a:outerShdw>
                </a:effectLst>
                <a:latin typeface="Titillium Web" panose="00000500000000000000" pitchFamily="2" charset="0"/>
              </a:rPr>
              <a:t>FRIEDEN FINDE</a:t>
            </a:r>
            <a:endParaRPr lang="de-DE" sz="2800" b="1" dirty="0">
              <a:solidFill>
                <a:schemeClr val="bg1"/>
              </a:solidFill>
              <a:effectLst>
                <a:outerShdw blurRad="50800" dir="5400000" algn="ctr" rotWithShape="0">
                  <a:srgbClr val="000000">
                    <a:alpha val="43137"/>
                  </a:srgbClr>
                </a:outerShdw>
              </a:effectLst>
              <a:latin typeface="Titillium Web" panose="00000500000000000000" pitchFamily="2" charset="0"/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A5C05872-F51B-41CE-9F71-714A2352E449}"/>
              </a:ext>
            </a:extLst>
          </p:cNvPr>
          <p:cNvSpPr txBox="1"/>
          <p:nvPr/>
        </p:nvSpPr>
        <p:spPr>
          <a:xfrm>
            <a:off x="2218749" y="2533923"/>
            <a:ext cx="6262642" cy="1471511"/>
          </a:xfrm>
          <a:prstGeom prst="rect">
            <a:avLst/>
          </a:prstGeom>
          <a:noFill/>
          <a:ln w="12700">
            <a:noFill/>
          </a:ln>
        </p:spPr>
        <p:txBody>
          <a:bodyPr wrap="square" lIns="180000" tIns="180000" rIns="180000" bIns="180000" rtlCol="0">
            <a:spAutoFit/>
          </a:bodyPr>
          <a:lstStyle/>
          <a:p>
            <a:r>
              <a:rPr lang="de-DE" sz="3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Wir bedanken uns für Ihre </a:t>
            </a:r>
            <a:r>
              <a:rPr lang="de-DE" sz="36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Aufmerksamkeit</a:t>
            </a:r>
            <a:r>
              <a:rPr lang="de-DE" sz="3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5804082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Titillium Web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522</Words>
  <Application>Microsoft Office PowerPoint</Application>
  <PresentationFormat>Breitbild</PresentationFormat>
  <Paragraphs>80</Paragraphs>
  <Slides>18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18</vt:i4>
      </vt:variant>
    </vt:vector>
  </HeadingPairs>
  <TitlesOfParts>
    <vt:vector size="23" baseType="lpstr">
      <vt:lpstr>Arial</vt:lpstr>
      <vt:lpstr>Open Sans</vt:lpstr>
      <vt:lpstr>Titillium Web</vt:lpstr>
      <vt:lpstr>Wingdings</vt:lpstr>
      <vt:lpstr>Office</vt:lpstr>
      <vt:lpstr>WEIL ICH IM GEBET MEINEN FRIEDEN FINDE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Daniel Brotz</dc:creator>
  <cp:lastModifiedBy>May-Seehars Rolf</cp:lastModifiedBy>
  <cp:revision>80</cp:revision>
  <dcterms:created xsi:type="dcterms:W3CDTF">2023-07-06T12:50:27Z</dcterms:created>
  <dcterms:modified xsi:type="dcterms:W3CDTF">2023-10-13T08:11:49Z</dcterms:modified>
</cp:coreProperties>
</file>